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modernComment_107_D6EC94D3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67" r:id="rId3"/>
    <p:sldId id="258" r:id="rId4"/>
    <p:sldId id="259" r:id="rId5"/>
    <p:sldId id="260" r:id="rId6"/>
    <p:sldId id="261" r:id="rId7"/>
    <p:sldId id="256" r:id="rId8"/>
    <p:sldId id="263" r:id="rId9"/>
    <p:sldId id="257" r:id="rId10"/>
    <p:sldId id="273" r:id="rId11"/>
    <p:sldId id="274" r:id="rId12"/>
    <p:sldId id="275" r:id="rId13"/>
    <p:sldId id="276" r:id="rId14"/>
    <p:sldId id="277" r:id="rId15"/>
    <p:sldId id="266" r:id="rId16"/>
    <p:sldId id="265" r:id="rId17"/>
    <p:sldId id="264" r:id="rId18"/>
    <p:sldId id="271" r:id="rId19"/>
    <p:sldId id="270" r:id="rId20"/>
    <p:sldId id="268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6075597-8E76-27DE-2B97-B1896C554EFD}" name="Marcos Martínez" initials="MM" userId="S::marcos.martinez.martinez@office365.estudiantat.upc.edu::f9188112-8eee-4af6-9f57-fec3a55ae810" providerId="AD"/>
  <p188:author id="{0D527ED7-B310-CBCA-B5B9-B64DA91F36B5}" name="Jordi Reverter" initials="JR" userId="S::jordi.reverter.tuset@office365.estudiantat.upc.edu::720e5522-49e3-4d7b-909c-22aae63c0a3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C4"/>
    <a:srgbClr val="0091FF"/>
    <a:srgbClr val="FAEAE1"/>
    <a:srgbClr val="1FDAF0"/>
    <a:srgbClr val="A2C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837F5-CF85-B747-14A7-9AB49C9F4C6E}" v="24" dt="2024-10-16T13:40:51.455"/>
    <p1510:client id="{36A88D83-2F48-8032-E27F-39420F82B3C6}" v="865" dt="2024-10-17T14:42:13.012"/>
    <p1510:client id="{4CA904AD-8A5F-F006-315E-87220B61F6D0}" v="101" dt="2024-10-17T16:37:31.856"/>
    <p1510:client id="{55FD166C-F777-500D-BCF1-86CDB4E21EA8}" v="61" dt="2024-10-16T23:21:57.583"/>
    <p1510:client id="{5AFE8AF4-7C5F-9950-4353-CD6740472917}" v="1" dt="2024-10-17T13:53:55.563"/>
    <p1510:client id="{5E37F8AF-2871-9AA8-C517-48B1C901222A}" v="15" dt="2024-10-17T16:46:21.686"/>
    <p1510:client id="{A88E9E3D-A5E2-CB5C-DBBD-DD85F8971DBF}" v="13" dt="2024-10-17T16:59:15.317"/>
    <p1510:client id="{AF32D013-2C2B-B41E-0729-A328CD58123C}" v="51" dt="2024-10-17T16:39:32.070"/>
    <p1510:client id="{B93F6C93-1B24-D8ED-496C-D8F679BE4878}" v="2" dt="2024-10-17T16:04:29.916"/>
    <p1510:client id="{C17F54DB-EDB4-8CE1-4421-F823FD993A27}" v="5" dt="2024-10-17T16:56:19.463"/>
    <p1510:client id="{E5A048A1-A3E8-7900-CF67-69964EF0AC14}" v="282" dt="2024-10-16T23:11:33.857"/>
    <p1510:client id="{F4492B6D-4664-1636-4E48-A02A912A23B8}" v="317" dt="2024-10-16T14:14:50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omments/modernComment_107_D6EC94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7B4AF1-742C-4913-A8A3-6986C6065879}" authorId="{0D527ED7-B310-CBCA-B5B9-B64DA91F36B5}" created="2024-10-17T14:22:45.805">
    <pc:sldMkLst xmlns:pc="http://schemas.microsoft.com/office/powerpoint/2013/main/command">
      <pc:docMk/>
      <pc:sldMk cId="3605828819" sldId="263"/>
    </pc:sldMkLst>
    <p188:replyLst>
      <p188:reply id="{1060F01E-B143-4D36-9895-A479C19B250F}" authorId="{26075597-8E76-27DE-2B97-B1896C554EFD}" created="2024-10-17T16:04:29.916">
        <p188:txBody>
          <a:bodyPr/>
          <a:lstStyle/>
          <a:p>
            <a:r>
              <a:rPr lang="es-ES"/>
              <a:t>pero como que hay mucha letra si no puedo ponerlo mas resumido. Lo siguiente es quitarlo </a:t>
            </a:r>
          </a:p>
        </p188:txBody>
      </p188:reply>
    </p188:replyLst>
    <p188:txBody>
      <a:bodyPr/>
      <a:lstStyle/>
      <a:p>
        <a:r>
          <a:rPr lang="ca-ES"/>
          <a:t>Aqui canviaria el titol per: "Que és ViewRoom?" i encara hi ha massa text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58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7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6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9F8FE-EB57-E472-CE4F-D38F4406D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DBD6E8-B63F-C3E9-82D5-C50B5412B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A16BD2-182C-EA43-D987-3A6561F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69C567-270F-B9C3-5834-D72078F5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482C92-3587-505C-C4D1-286C7CFA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7866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99A11-B0CC-E31D-4C26-45679AB2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7820D-8C01-E600-E679-51E8FE60B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FB8115-6274-2BC9-7D17-0B2D648C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05F26-B79D-D501-7947-68E468EC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1DA257-0AE5-9863-6385-CE6C720B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810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66990-8141-1797-D9B3-0D1AD8F3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C63FF3-E54F-7E0E-820F-CC17BD8CA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C45A25-4BBB-29C4-F4B9-0276024E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5754E9-850A-C574-E6FC-88B0C6C2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ACA7D8-F10F-70B1-15CB-CB34F6B1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69170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12EC-B7E1-7E5A-0D18-B6D96DF5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CC3735-B210-68E0-8E3B-B169D76FA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C1F970-6558-F904-B2D7-26A024958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586606-6C99-A8DE-DF35-367B8E59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FABC52-98F5-989A-9EBC-DDC89BDE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07B874-4C18-29A9-431F-803359B2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35636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8C743-020A-C362-0440-B05B0531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2571DE-1C44-692A-97E7-781F86E9B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66B45B-A7DE-BC5F-1062-DF112BB69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D304653-61D4-F3E4-D30E-04D7EEC27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77921C7-6274-66C9-4319-F73F2CAB9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F37F3E-9392-1975-99F5-4583F508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65F27C-EFB1-587B-6FB4-CF77C0B1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F0B7D91-47C3-5D86-8A4F-4299E8AB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59858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A0E3F-B894-BD0C-EEF1-F59D05C7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EA2B61-6D48-827F-D29C-1F9467CF0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B87EF7-EA14-8A4C-8ECB-3F53331E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C7338D8-39BF-83C2-274B-5C202032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45555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9C5620-545F-6F35-B202-ED3613BB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4D52B1D-8AD0-4002-A4AF-86788AE3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5AD8DB-0B26-738D-15BC-A882DBF1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75636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ABC99-3131-8B9B-E316-A79B47C9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D10EF4-0AFE-0B66-D2C4-496989BCC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9EBBDE-E520-8F37-07B5-B5017B8DD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6DD061-0DA5-EBEC-1C6B-6DDD947E3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2E1127-25F6-71AD-E5E0-2A6F2CBC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DCB7E6-E090-CF2F-BF4A-0645866B9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5938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78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CA2C7-CCA1-A86A-8AC3-E961805F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9490E14-4369-235D-F07B-B9C75AA7E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27D44B-4D4E-8665-8CF4-9D1980D24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3D2ADC-0348-8248-0AE9-6F19C226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40D643-1E93-F9F2-D300-3F770704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3447A7-69A2-B11F-C0DD-3D0B4947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58487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9A39-2B0B-4678-01DB-FFE7A33A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4CBF05-8507-1518-5C3A-3DA11ED57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47D0EA-6422-F6F9-1C84-8F5FFAD4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7D7466-192D-A8D1-7B86-7A4FF236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0E520A-DC81-6EEB-F225-13882DA9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66719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AC3057-E667-21AA-5180-CB299A6F3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C06FA4-BF6E-BD8E-6CBB-975F80CC9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01105B-26DE-EC6F-384A-B52D15FE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20ECB6-BA08-C07D-D235-B3F35CAC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ECB936-5D57-90AC-EDA4-FFD75A462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7748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1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6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5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8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37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4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E74EB36-999B-7D1A-5F6D-47E44480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10E7A3-7860-A953-66D2-4B83CE1CD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407FB1-9085-15FC-21B6-0424D4E7B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D3046-B4F6-41B3-B578-775C7BF61C85}" type="datetimeFigureOut">
              <a:rPr lang="ca-ES" smtClean="0"/>
              <a:t>17/10/2024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AD3611-FFA9-BD86-EC2A-613734D69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2D5A73-21E7-A932-B1E0-6EED50CF3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EAAA5-EAE2-4B8B-B6B6-2377B5E90A5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22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7_D6EC94D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882059B-300F-C4E7-0530-A27E24700D5B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ORIGINAL ROOM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0EC3FD-3A8F-8787-E3A9-9A7559FD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862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cuencia 01_2">
            <a:hlinkClick r:id="" action="ppaction://media"/>
            <a:extLst>
              <a:ext uri="{FF2B5EF4-FFF2-40B4-BE49-F238E27FC236}">
                <a16:creationId xmlns:a16="http://schemas.microsoft.com/office/drawing/2014/main" id="{79BFC27B-90EF-5660-5646-8A8DF4CB6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85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30CBA17-651C-95AF-196C-15B99D637746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GENERATED ROOM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33ECFD-4063-395F-5D19-9895A388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61356"/>
            <a:ext cx="6780700" cy="4932959"/>
          </a:xfrm>
          <a:prstGeom prst="rect">
            <a:avLst/>
          </a:prstGeom>
        </p:spPr>
      </p:pic>
      <p:pic>
        <p:nvPicPr>
          <p:cNvPr id="4" name="Imagen 5" descr="Imatge que conté a cobert, paret, sofà, disseny d&amp;#39;interiors&#10;&#10;Descripció generada automàticament">
            <a:extLst>
              <a:ext uri="{FF2B5EF4-FFF2-40B4-BE49-F238E27FC236}">
                <a16:creationId xmlns:a16="http://schemas.microsoft.com/office/drawing/2014/main" id="{365B96AC-B07C-4609-4BDE-9CDC2E3FB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42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64B3C6-F8B0-A387-7F56-BE45C856E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6"/>
          <a:stretch/>
        </p:blipFill>
        <p:spPr bwMode="auto">
          <a:xfrm>
            <a:off x="91440" y="3454157"/>
            <a:ext cx="3405944" cy="340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D82CEC-84F7-A1E0-00DA-78C1750C8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31" y="373208"/>
            <a:ext cx="6451429" cy="95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7F53B7-93B6-9787-8AA2-F614DBC180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98" r="55833"/>
          <a:stretch/>
        </p:blipFill>
        <p:spPr>
          <a:xfrm>
            <a:off x="3623689" y="1706860"/>
            <a:ext cx="2836408" cy="51163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952D42-4C68-97A3-752F-F58CB66AC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90" r="32894"/>
          <a:stretch/>
        </p:blipFill>
        <p:spPr>
          <a:xfrm>
            <a:off x="6504106" y="1741660"/>
            <a:ext cx="2836408" cy="50815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D98912-1F2A-BA1E-673C-BB457960D8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36" r="10395"/>
          <a:stretch/>
        </p:blipFill>
        <p:spPr>
          <a:xfrm>
            <a:off x="9355592" y="1741660"/>
            <a:ext cx="2836408" cy="51163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29FF27-A878-4B3C-26D2-70E7BB5D2A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67" r="63507" b="20777"/>
          <a:stretch/>
        </p:blipFill>
        <p:spPr>
          <a:xfrm>
            <a:off x="239485" y="137200"/>
            <a:ext cx="2965291" cy="3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61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Soluciones para Dynamics 365 Remote Assist | Plain Concepts">
            <a:extLst>
              <a:ext uri="{FF2B5EF4-FFF2-40B4-BE49-F238E27FC236}">
                <a16:creationId xmlns:a16="http://schemas.microsoft.com/office/drawing/2014/main" id="{9F1587C2-6E17-3759-1337-4270B519F5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5548"/>
          <a:stretch/>
        </p:blipFill>
        <p:spPr>
          <a:xfrm>
            <a:off x="-4084" y="10"/>
            <a:ext cx="6099050" cy="6857990"/>
          </a:xfrm>
          <a:prstGeom prst="rect">
            <a:avLst/>
          </a:prstGeom>
        </p:spPr>
      </p:pic>
      <p:pic>
        <p:nvPicPr>
          <p:cNvPr id="3" name="Imagen 2" descr="HoloLens 2, primeras impresiones: un futuro industrial - MuyComputerPRO">
            <a:extLst>
              <a:ext uri="{FF2B5EF4-FFF2-40B4-BE49-F238E27FC236}">
                <a16:creationId xmlns:a16="http://schemas.microsoft.com/office/drawing/2014/main" id="{C73EDDD4-510D-BC31-1F38-F75E89A3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43571" r="6417" b="-148"/>
          <a:stretch/>
        </p:blipFill>
        <p:spPr>
          <a:xfrm>
            <a:off x="6085141" y="10"/>
            <a:ext cx="6097593" cy="6868172"/>
          </a:xfrm>
          <a:prstGeom prst="rect">
            <a:avLst/>
          </a:prstGeom>
        </p:spPr>
      </p:pic>
      <p:sp>
        <p:nvSpPr>
          <p:cNvPr id="10" name="CuadroTexto 1">
            <a:extLst>
              <a:ext uri="{FF2B5EF4-FFF2-40B4-BE49-F238E27FC236}">
                <a16:creationId xmlns:a16="http://schemas.microsoft.com/office/drawing/2014/main" id="{BDF0B543-7562-CD09-2477-7A58DBC519E7}"/>
              </a:ext>
            </a:extLst>
          </p:cNvPr>
          <p:cNvSpPr txBox="1"/>
          <p:nvPr/>
        </p:nvSpPr>
        <p:spPr>
          <a:xfrm>
            <a:off x="1060994" y="2154349"/>
            <a:ext cx="10058400" cy="2544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Microsoft Dynamics 365 Remote </a:t>
            </a:r>
            <a:endParaRPr lang="en-US" sz="520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95394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icrosoft Outlook (anteriormente Hotmail): Correo electrónico y calendario  gratuitos | Microsoft 365">
            <a:extLst>
              <a:ext uri="{FF2B5EF4-FFF2-40B4-BE49-F238E27FC236}">
                <a16:creationId xmlns:a16="http://schemas.microsoft.com/office/drawing/2014/main" id="{31BDFDD1-1F05-723C-414C-5870974D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CCCC0756-9817-39DD-914D-1BAA77F32DAD}"/>
              </a:ext>
            </a:extLst>
          </p:cNvPr>
          <p:cNvSpPr txBox="1"/>
          <p:nvPr/>
        </p:nvSpPr>
        <p:spPr>
          <a:xfrm>
            <a:off x="1060994" y="2205149"/>
            <a:ext cx="10058400" cy="2544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006FC4"/>
                </a:solidFill>
                <a:latin typeface="+mj-lt"/>
                <a:ea typeface="+mj-ea"/>
                <a:cs typeface="+mj-cs"/>
              </a:rPr>
              <a:t>OUTLOOK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510784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1">
            <a:extLst>
              <a:ext uri="{FF2B5EF4-FFF2-40B4-BE49-F238E27FC236}">
                <a16:creationId xmlns:a16="http://schemas.microsoft.com/office/drawing/2014/main" id="{1C43490F-F016-03ED-C3A3-8DF13587F704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 Lens</a:t>
            </a:r>
          </a:p>
        </p:txBody>
      </p:sp>
    </p:spTree>
    <p:extLst>
      <p:ext uri="{BB962C8B-B14F-4D97-AF65-F5344CB8AC3E}">
        <p14:creationId xmlns:p14="http://schemas.microsoft.com/office/powerpoint/2010/main" val="7069740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9A822CBD-1DC4-0789-2BBD-92A1EFF412C4}"/>
              </a:ext>
            </a:extLst>
          </p:cNvPr>
          <p:cNvSpPr txBox="1"/>
          <p:nvPr/>
        </p:nvSpPr>
        <p:spPr>
          <a:xfrm>
            <a:off x="776223" y="2658089"/>
            <a:ext cx="10640754" cy="775845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OPORTUNITATS DE MILLORA</a:t>
            </a:r>
          </a:p>
        </p:txBody>
      </p:sp>
      <p:pic>
        <p:nvPicPr>
          <p:cNvPr id="7" name="Imatge 6" descr="Imatge que conté text, Gràfics, logotip, ulleres de sol&#10;&#10;Descripció generada automàticament">
            <a:extLst>
              <a:ext uri="{FF2B5EF4-FFF2-40B4-BE49-F238E27FC236}">
                <a16:creationId xmlns:a16="http://schemas.microsoft.com/office/drawing/2014/main" id="{77940D92-F5FF-3A5D-5613-2B315EAE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35613" b="236"/>
          <a:stretch/>
        </p:blipFill>
        <p:spPr>
          <a:xfrm>
            <a:off x="9959696" y="6346661"/>
            <a:ext cx="2232323" cy="5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4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7CCBA4-33C6-5A9F-A12A-A50657CC76D2}"/>
              </a:ext>
            </a:extLst>
          </p:cNvPr>
          <p:cNvSpPr/>
          <p:nvPr/>
        </p:nvSpPr>
        <p:spPr>
          <a:xfrm>
            <a:off x="8432640" y="241"/>
            <a:ext cx="3785276" cy="6855293"/>
          </a:xfrm>
          <a:prstGeom prst="rect">
            <a:avLst/>
          </a:prstGeom>
          <a:solidFill>
            <a:srgbClr val="FAEAE1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Disseny sense títol">
            <a:hlinkClick r:id="" action="ppaction://media"/>
            <a:extLst>
              <a:ext uri="{FF2B5EF4-FFF2-40B4-BE49-F238E27FC236}">
                <a16:creationId xmlns:a16="http://schemas.microsoft.com/office/drawing/2014/main" id="{2A49339A-FECC-3D9C-5675-C7C359A4C5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1" y="1030266"/>
            <a:ext cx="8435671" cy="4807907"/>
          </a:xfrm>
          <a:prstGeom prst="rect">
            <a:avLst/>
          </a:prstGeom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6274F5B8-3DCD-4725-8700-788676BE6A2C}"/>
              </a:ext>
            </a:extLst>
          </p:cNvPr>
          <p:cNvSpPr txBox="1"/>
          <p:nvPr/>
        </p:nvSpPr>
        <p:spPr>
          <a:xfrm>
            <a:off x="8806771" y="2442558"/>
            <a:ext cx="2844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/>
              <a:t>Experiència </a:t>
            </a:r>
            <a:r>
              <a:rPr lang="ca-ES" b="1"/>
              <a:t>Immersiva</a:t>
            </a:r>
          </a:p>
        </p:txBody>
      </p:sp>
      <p:sp>
        <p:nvSpPr>
          <p:cNvPr id="11" name="QuadreDeText 10">
            <a:extLst>
              <a:ext uri="{FF2B5EF4-FFF2-40B4-BE49-F238E27FC236}">
                <a16:creationId xmlns:a16="http://schemas.microsoft.com/office/drawing/2014/main" id="{41E18D54-9AFD-8C1B-CF24-45019FE9196A}"/>
              </a:ext>
            </a:extLst>
          </p:cNvPr>
          <p:cNvSpPr txBox="1"/>
          <p:nvPr/>
        </p:nvSpPr>
        <p:spPr>
          <a:xfrm>
            <a:off x="8806771" y="2875495"/>
            <a:ext cx="33444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/>
              <a:t>Totalment </a:t>
            </a:r>
            <a:r>
              <a:rPr lang="ca-ES" b="1"/>
              <a:t>Personalitzable</a:t>
            </a:r>
          </a:p>
        </p:txBody>
      </p:sp>
      <p:sp>
        <p:nvSpPr>
          <p:cNvPr id="12" name="QuadreDeText 11">
            <a:extLst>
              <a:ext uri="{FF2B5EF4-FFF2-40B4-BE49-F238E27FC236}">
                <a16:creationId xmlns:a16="http://schemas.microsoft.com/office/drawing/2014/main" id="{C4E03404-FC60-97E4-B0A2-808A9CE6D861}"/>
              </a:ext>
            </a:extLst>
          </p:cNvPr>
          <p:cNvSpPr txBox="1"/>
          <p:nvPr/>
        </p:nvSpPr>
        <p:spPr>
          <a:xfrm>
            <a:off x="8806769" y="3410504"/>
            <a:ext cx="30378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/>
              <a:t>Millor </a:t>
            </a:r>
            <a:r>
              <a:rPr lang="ca-ES" b="1"/>
              <a:t>comprensió </a:t>
            </a:r>
            <a:r>
              <a:rPr lang="ca-ES"/>
              <a:t>de l'espai</a:t>
            </a:r>
          </a:p>
        </p:txBody>
      </p:sp>
      <p:sp>
        <p:nvSpPr>
          <p:cNvPr id="2" name="QuadreDeText 1">
            <a:extLst>
              <a:ext uri="{FF2B5EF4-FFF2-40B4-BE49-F238E27FC236}">
                <a16:creationId xmlns:a16="http://schemas.microsoft.com/office/drawing/2014/main" id="{DA2808CC-DC5A-9EFF-D2E7-D24E5255D330}"/>
              </a:ext>
            </a:extLst>
          </p:cNvPr>
          <p:cNvSpPr txBox="1"/>
          <p:nvPr/>
        </p:nvSpPr>
        <p:spPr>
          <a:xfrm>
            <a:off x="8806769" y="4068994"/>
            <a:ext cx="3037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/>
              <a:t>Augment </a:t>
            </a:r>
            <a:r>
              <a:rPr lang="ca-ES" b="1"/>
              <a:t>confiança</a:t>
            </a:r>
          </a:p>
        </p:txBody>
      </p:sp>
      <p:pic>
        <p:nvPicPr>
          <p:cNvPr id="7" name="Imatge 6" descr="Imatge que conté text, Gràfics, logotip, ulleres de sol&#10;&#10;Descripció generada automàticament">
            <a:extLst>
              <a:ext uri="{FF2B5EF4-FFF2-40B4-BE49-F238E27FC236}">
                <a16:creationId xmlns:a16="http://schemas.microsoft.com/office/drawing/2014/main" id="{44917127-AAB0-CF91-91B0-41D95C8847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" t="35613" b="236"/>
          <a:stretch/>
        </p:blipFill>
        <p:spPr>
          <a:xfrm>
            <a:off x="5864671" y="4906168"/>
            <a:ext cx="2347144" cy="515929"/>
          </a:xfrm>
          <a:prstGeom prst="rect">
            <a:avLst/>
          </a:prstGeom>
        </p:spPr>
      </p:pic>
      <p:sp>
        <p:nvSpPr>
          <p:cNvPr id="13" name="CuadroTexto 1">
            <a:extLst>
              <a:ext uri="{FF2B5EF4-FFF2-40B4-BE49-F238E27FC236}">
                <a16:creationId xmlns:a16="http://schemas.microsoft.com/office/drawing/2014/main" id="{82080139-4CD5-D276-F5FF-570F62BAC8D2}"/>
              </a:ext>
            </a:extLst>
          </p:cNvPr>
          <p:cNvSpPr txBox="1"/>
          <p:nvPr/>
        </p:nvSpPr>
        <p:spPr>
          <a:xfrm>
            <a:off x="7769923" y="1175988"/>
            <a:ext cx="5108426" cy="80716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atin typeface="Sitka Text"/>
              </a:rPr>
              <a:t>OPORTUNITATS DE MILLORA</a:t>
            </a:r>
          </a:p>
        </p:txBody>
      </p:sp>
      <p:sp>
        <p:nvSpPr>
          <p:cNvPr id="16" name="QuadreDeText 15">
            <a:extLst>
              <a:ext uri="{FF2B5EF4-FFF2-40B4-BE49-F238E27FC236}">
                <a16:creationId xmlns:a16="http://schemas.microsoft.com/office/drawing/2014/main" id="{523F7426-05D3-FE84-8112-C21C67082383}"/>
              </a:ext>
            </a:extLst>
          </p:cNvPr>
          <p:cNvSpPr txBox="1"/>
          <p:nvPr/>
        </p:nvSpPr>
        <p:spPr>
          <a:xfrm>
            <a:off x="8802596" y="2438384"/>
            <a:ext cx="30744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 b="1"/>
              <a:t>Interacció </a:t>
            </a:r>
            <a:r>
              <a:rPr lang="ca-ES"/>
              <a:t>Client-Venedor</a:t>
            </a:r>
          </a:p>
        </p:txBody>
      </p:sp>
      <p:sp>
        <p:nvSpPr>
          <p:cNvPr id="20" name="QuadreDeText 19">
            <a:extLst>
              <a:ext uri="{FF2B5EF4-FFF2-40B4-BE49-F238E27FC236}">
                <a16:creationId xmlns:a16="http://schemas.microsoft.com/office/drawing/2014/main" id="{3ED2BC9B-978E-DE5D-96EB-8C62D5B2816B}"/>
              </a:ext>
            </a:extLst>
          </p:cNvPr>
          <p:cNvSpPr txBox="1"/>
          <p:nvPr/>
        </p:nvSpPr>
        <p:spPr>
          <a:xfrm>
            <a:off x="8806771" y="2880969"/>
            <a:ext cx="2844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/>
              <a:t>Compradors </a:t>
            </a:r>
            <a:r>
              <a:rPr lang="ca-ES" b="1"/>
              <a:t>Remots</a:t>
            </a:r>
          </a:p>
        </p:txBody>
      </p:sp>
    </p:spTree>
    <p:extLst>
      <p:ext uri="{BB962C8B-B14F-4D97-AF65-F5344CB8AC3E}">
        <p14:creationId xmlns:p14="http://schemas.microsoft.com/office/powerpoint/2010/main" val="2963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5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2" grpId="0"/>
      <p:bldP spid="2" grpId="1"/>
      <p:bldP spid="16" grpId="0"/>
      <p:bldP spid="16" grpId="1"/>
      <p:bldP spid="20" grpId="0"/>
      <p:bldP spid="2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tge 5" descr="Imatge que conté text, captura de pantalla, Gràfics, disseny&#10;&#10;Descripció generada automàticament">
            <a:extLst>
              <a:ext uri="{FF2B5EF4-FFF2-40B4-BE49-F238E27FC236}">
                <a16:creationId xmlns:a16="http://schemas.microsoft.com/office/drawing/2014/main" id="{503E0660-1FDD-354D-8673-1A43F73FAB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974" r="45305" b="327"/>
          <a:stretch/>
        </p:blipFill>
        <p:spPr>
          <a:xfrm>
            <a:off x="542699" y="2001272"/>
            <a:ext cx="5892181" cy="2606930"/>
          </a:xfrm>
          <a:prstGeom prst="rect">
            <a:avLst/>
          </a:prstGeom>
        </p:spPr>
      </p:pic>
      <p:pic>
        <p:nvPicPr>
          <p:cNvPr id="7" name="Imatge 6" descr="Imatge que conté text, captura de pantalla, Gràfics, disseny&#10;&#10;Descripció generada automàticament">
            <a:extLst>
              <a:ext uri="{FF2B5EF4-FFF2-40B4-BE49-F238E27FC236}">
                <a16:creationId xmlns:a16="http://schemas.microsoft.com/office/drawing/2014/main" id="{ADA2F93E-CD26-97F1-1419-ACA8EA70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796" t="32661" r="120" b="550"/>
          <a:stretch/>
        </p:blipFill>
        <p:spPr>
          <a:xfrm>
            <a:off x="9363818" y="2473299"/>
            <a:ext cx="1948139" cy="2131132"/>
          </a:xfrm>
          <a:prstGeom prst="rect">
            <a:avLst/>
          </a:prstGeom>
        </p:spPr>
      </p:pic>
      <p:pic>
        <p:nvPicPr>
          <p:cNvPr id="8" name="Imatge 7" descr="Imatge que conté accessori, espectacles, ulleres de sol, ulleres&#10;&#10;Descripció generada automàticament">
            <a:extLst>
              <a:ext uri="{FF2B5EF4-FFF2-40B4-BE49-F238E27FC236}">
                <a16:creationId xmlns:a16="http://schemas.microsoft.com/office/drawing/2014/main" id="{C4AEBE24-AB91-C323-32C1-08542B10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67" y="2471605"/>
            <a:ext cx="2631159" cy="17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5DA1C6-9CAB-5EE2-C382-A6F6CB30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" t="2218" r="-221" b="2033"/>
          <a:stretch/>
        </p:blipFill>
        <p:spPr>
          <a:xfrm>
            <a:off x="1483069" y="815278"/>
            <a:ext cx="9179535" cy="52648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oomGPT">
            <a:extLst>
              <a:ext uri="{FF2B5EF4-FFF2-40B4-BE49-F238E27FC236}">
                <a16:creationId xmlns:a16="http://schemas.microsoft.com/office/drawing/2014/main" id="{EDBB7DD3-645B-07D4-A49A-41AA299DA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0" t="50" r="54" b="4618"/>
          <a:stretch/>
        </p:blipFill>
        <p:spPr>
          <a:xfrm>
            <a:off x="1537538" y="868377"/>
            <a:ext cx="9124776" cy="511305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tge 7" descr="Imatge que conté persona, text, captura de pantalla, roba&#10;&#10;Descripció generada automàticament">
            <a:extLst>
              <a:ext uri="{FF2B5EF4-FFF2-40B4-BE49-F238E27FC236}">
                <a16:creationId xmlns:a16="http://schemas.microsoft.com/office/drawing/2014/main" id="{9167DD1F-043D-3DFE-BF8C-BBDA228F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8" y="1057275"/>
            <a:ext cx="8467725" cy="474345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19138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tge 1" descr="Imatge que conté Cara humana, roba, persona, somriure&#10;&#10;Descripció generada automàticament">
            <a:extLst>
              <a:ext uri="{FF2B5EF4-FFF2-40B4-BE49-F238E27FC236}">
                <a16:creationId xmlns:a16="http://schemas.microsoft.com/office/drawing/2014/main" id="{3638CB50-ED56-958B-29AD-8360AD3A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298"/>
          <a:stretch/>
        </p:blipFill>
        <p:spPr>
          <a:xfrm>
            <a:off x="1960880" y="868045"/>
            <a:ext cx="8270240" cy="511178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tge 5" descr="Imatge que conté text, captura de pantalla, Gràfics, disseny&#10;&#10;Descripció generada automàticament">
            <a:extLst>
              <a:ext uri="{FF2B5EF4-FFF2-40B4-BE49-F238E27FC236}">
                <a16:creationId xmlns:a16="http://schemas.microsoft.com/office/drawing/2014/main" id="{503E0660-1FDD-354D-8673-1A43F73FAB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974" r="45305" b="327"/>
          <a:stretch/>
        </p:blipFill>
        <p:spPr>
          <a:xfrm>
            <a:off x="542699" y="2001272"/>
            <a:ext cx="5892181" cy="2606930"/>
          </a:xfrm>
          <a:prstGeom prst="rect">
            <a:avLst/>
          </a:prstGeom>
        </p:spPr>
      </p:pic>
      <p:pic>
        <p:nvPicPr>
          <p:cNvPr id="7" name="Imatge 6" descr="Imatge que conté text, captura de pantalla, Gràfics, disseny&#10;&#10;Descripció generada automàticament">
            <a:extLst>
              <a:ext uri="{FF2B5EF4-FFF2-40B4-BE49-F238E27FC236}">
                <a16:creationId xmlns:a16="http://schemas.microsoft.com/office/drawing/2014/main" id="{ADA2F93E-CD26-97F1-1419-ACA8EA70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796" t="32661" r="120" b="550"/>
          <a:stretch/>
        </p:blipFill>
        <p:spPr>
          <a:xfrm>
            <a:off x="9363818" y="2473299"/>
            <a:ext cx="1948139" cy="2131132"/>
          </a:xfrm>
          <a:prstGeom prst="rect">
            <a:avLst/>
          </a:prstGeom>
        </p:spPr>
      </p:pic>
      <p:pic>
        <p:nvPicPr>
          <p:cNvPr id="8" name="Imatge 7" descr="Imatge que conté accessori, espectacles, ulleres de sol, ulleres&#10;&#10;Descripció generada automàticament">
            <a:extLst>
              <a:ext uri="{FF2B5EF4-FFF2-40B4-BE49-F238E27FC236}">
                <a16:creationId xmlns:a16="http://schemas.microsoft.com/office/drawing/2014/main" id="{C4AEBE24-AB91-C323-32C1-08542B10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67" y="2471605"/>
            <a:ext cx="2631159" cy="17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tge 7" descr="Imatge que conté accessori, espectacles, ulleres de sol, ulleres&#10;&#10;Descripció generada automàticament">
            <a:extLst>
              <a:ext uri="{FF2B5EF4-FFF2-40B4-BE49-F238E27FC236}">
                <a16:creationId xmlns:a16="http://schemas.microsoft.com/office/drawing/2014/main" id="{D5789014-B1C4-F7CD-22A5-E7929C7D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7" t="-195" r="43590" b="195"/>
          <a:stretch/>
        </p:blipFill>
        <p:spPr>
          <a:xfrm flipH="1">
            <a:off x="-474624" y="560217"/>
            <a:ext cx="4407351" cy="5196107"/>
          </a:xfrm>
          <a:prstGeom prst="rect">
            <a:avLst/>
          </a:prstGeom>
        </p:spPr>
      </p:pic>
      <p:grpSp>
        <p:nvGrpSpPr>
          <p:cNvPr id="2" name="Agrupa 1">
            <a:extLst>
              <a:ext uri="{FF2B5EF4-FFF2-40B4-BE49-F238E27FC236}">
                <a16:creationId xmlns:a16="http://schemas.microsoft.com/office/drawing/2014/main" id="{486E5582-7D3E-2A24-D37F-63AD91DA3839}"/>
              </a:ext>
            </a:extLst>
          </p:cNvPr>
          <p:cNvGrpSpPr/>
          <p:nvPr/>
        </p:nvGrpSpPr>
        <p:grpSpPr>
          <a:xfrm>
            <a:off x="3576249" y="651537"/>
            <a:ext cx="9570848" cy="5093959"/>
            <a:chOff x="3576249" y="651537"/>
            <a:chExt cx="9570848" cy="5093959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A6948AB-A5F2-709D-4B17-76E6EE5889B1}"/>
                </a:ext>
              </a:extLst>
            </p:cNvPr>
            <p:cNvSpPr txBox="1"/>
            <p:nvPr/>
          </p:nvSpPr>
          <p:spPr>
            <a:xfrm>
              <a:off x="6089168" y="1639307"/>
              <a:ext cx="4685698" cy="41061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EXPERIÈNCIA IMMERSIVA</a:t>
              </a:r>
              <a:endParaRPr lang="ca-ES" sz="2200">
                <a:latin typeface="+mj-lt"/>
                <a:ea typeface="+mj-ea"/>
                <a:cs typeface="+mj-cs"/>
              </a:endParaRPr>
            </a:p>
            <a:p>
              <a:pPr marL="342900" indent="-342900" algn="just">
                <a:lnSpc>
                  <a:spcPct val="150000"/>
                </a:lnSpc>
                <a:buFont typeface="Arial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REVOLUCIONAR EL MERCAT</a:t>
              </a:r>
            </a:p>
            <a:p>
              <a:pPr marL="342900" indent="-342900" algn="just">
                <a:lnSpc>
                  <a:spcPct val="150000"/>
                </a:lnSpc>
                <a:buFont typeface="Arial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SERVEI PERSONALITZAT</a:t>
              </a:r>
            </a:p>
            <a:p>
              <a:pPr marL="342900" indent="-342900" algn="just">
                <a:lnSpc>
                  <a:spcPct val="150000"/>
                </a:lnSpc>
                <a:buFont typeface="Arial,Sans-Serif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INTEGRITAT</a:t>
              </a:r>
            </a:p>
            <a:p>
              <a:pPr marL="342900" indent="-342900" algn="just">
                <a:lnSpc>
                  <a:spcPct val="150000"/>
                </a:lnSpc>
                <a:buFont typeface="Arial,Sans-Serif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EXCEL·LÈNCIA</a:t>
              </a:r>
              <a:endParaRPr lang="en-US" sz="2200">
                <a:latin typeface="+mj-lt"/>
                <a:ea typeface="+mj-ea"/>
                <a:cs typeface="+mj-cs"/>
              </a:endParaRPr>
            </a:p>
            <a:p>
              <a:pPr marL="342900" indent="-342900" algn="just">
                <a:lnSpc>
                  <a:spcPct val="150000"/>
                </a:lnSpc>
                <a:buFont typeface="Arial,Sans-Serif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INNOVACIÓ</a:t>
              </a:r>
              <a:endParaRPr lang="en-US" sz="2200">
                <a:latin typeface="+mj-lt"/>
                <a:ea typeface="+mj-ea"/>
                <a:cs typeface="+mj-cs"/>
              </a:endParaRPr>
            </a:p>
            <a:p>
              <a:pPr marL="342900" indent="-342900" algn="just">
                <a:lnSpc>
                  <a:spcPct val="150000"/>
                </a:lnSpc>
                <a:buFont typeface="Arial,Sans-Serif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RESPONSABILITAT SOCIAL</a:t>
              </a:r>
              <a:endParaRPr lang="en-US" sz="2200">
                <a:latin typeface="+mj-lt"/>
                <a:ea typeface="+mj-ea"/>
                <a:cs typeface="+mj-cs"/>
              </a:endParaRPr>
            </a:p>
            <a:p>
              <a:pPr marL="342900" indent="-342900" algn="just">
                <a:lnSpc>
                  <a:spcPct val="150000"/>
                </a:lnSpc>
                <a:buFont typeface="Arial,Sans-Serif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DIVERSITAT I INCLUSIÓ</a:t>
              </a:r>
            </a:p>
          </p:txBody>
        </p:sp>
        <p:sp>
          <p:nvSpPr>
            <p:cNvPr id="7" name="CuadroTexto 1">
              <a:extLst>
                <a:ext uri="{FF2B5EF4-FFF2-40B4-BE49-F238E27FC236}">
                  <a16:creationId xmlns:a16="http://schemas.microsoft.com/office/drawing/2014/main" id="{76B947C0-3277-BA29-461F-FA8752E2B178}"/>
                </a:ext>
              </a:extLst>
            </p:cNvPr>
            <p:cNvSpPr txBox="1"/>
            <p:nvPr/>
          </p:nvSpPr>
          <p:spPr>
            <a:xfrm>
              <a:off x="3576249" y="651537"/>
              <a:ext cx="9570848" cy="70788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4000" b="1">
                  <a:latin typeface="+mj-lt"/>
                  <a:ea typeface="+mj-ea"/>
                  <a:cs typeface="+mj-cs"/>
                </a:rPr>
                <a:t>MISSIÓ, VISIÓ I VALORS</a:t>
              </a:r>
            </a:p>
          </p:txBody>
        </p:sp>
      </p:grpSp>
      <p:pic>
        <p:nvPicPr>
          <p:cNvPr id="4" name="Imatge 3" descr="Imatge que conté text, Gràfics, logotip, ulleres de sol&#10;&#10;Descripció generada automàticament">
            <a:extLst>
              <a:ext uri="{FF2B5EF4-FFF2-40B4-BE49-F238E27FC236}">
                <a16:creationId xmlns:a16="http://schemas.microsoft.com/office/drawing/2014/main" id="{5077499A-637A-7BE2-C0E1-B6E6C3A36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" t="35613" b="236"/>
          <a:stretch/>
        </p:blipFill>
        <p:spPr>
          <a:xfrm>
            <a:off x="9959696" y="6346661"/>
            <a:ext cx="2232323" cy="5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2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 6">
            <a:extLst>
              <a:ext uri="{FF2B5EF4-FFF2-40B4-BE49-F238E27FC236}">
                <a16:creationId xmlns:a16="http://schemas.microsoft.com/office/drawing/2014/main" id="{ABDFFD5E-41BB-0BF5-03EF-31FE384EE594}"/>
              </a:ext>
            </a:extLst>
          </p:cNvPr>
          <p:cNvGrpSpPr/>
          <p:nvPr/>
        </p:nvGrpSpPr>
        <p:grpSpPr>
          <a:xfrm>
            <a:off x="1746337" y="730468"/>
            <a:ext cx="4192303" cy="5093381"/>
            <a:chOff x="1746337" y="730468"/>
            <a:chExt cx="4192303" cy="5093381"/>
          </a:xfrm>
        </p:grpSpPr>
        <p:sp>
          <p:nvSpPr>
            <p:cNvPr id="3" name="CuadroTexto 1">
              <a:extLst>
                <a:ext uri="{FF2B5EF4-FFF2-40B4-BE49-F238E27FC236}">
                  <a16:creationId xmlns:a16="http://schemas.microsoft.com/office/drawing/2014/main" id="{2C853B48-545C-BA0C-AAE7-21A7772E88FC}"/>
                </a:ext>
              </a:extLst>
            </p:cNvPr>
            <p:cNvSpPr txBox="1"/>
            <p:nvPr/>
          </p:nvSpPr>
          <p:spPr>
            <a:xfrm>
              <a:off x="1746337" y="730468"/>
              <a:ext cx="4192303" cy="1899912"/>
            </a:xfrm>
            <a:prstGeom prst="rect">
              <a:avLst/>
            </a:prstGeom>
          </p:spPr>
          <p:txBody>
            <a:bodyPr rot="0" spcFirstLastPara="0" vert="horz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4000" b="1">
                  <a:latin typeface="+mj-lt"/>
                  <a:ea typeface="+mj-ea"/>
                  <a:cs typeface="+mj-cs"/>
                </a:rPr>
                <a:t>FUNCIONALITATS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775D3F2D-BE82-8299-4449-4E976954A2C2}"/>
                </a:ext>
              </a:extLst>
            </p:cNvPr>
            <p:cNvSpPr txBox="1"/>
            <p:nvPr/>
          </p:nvSpPr>
          <p:spPr>
            <a:xfrm>
              <a:off x="1746337" y="2081087"/>
              <a:ext cx="3822189" cy="3742762"/>
            </a:xfrm>
            <a:prstGeom prst="rect">
              <a:avLst/>
            </a:prstGeom>
          </p:spPr>
          <p:txBody>
            <a:bodyPr rot="0" spcFirstLastPara="0" vertOverflow="overflow" horzOverflow="overflow" vert="horz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/>
                <a:t>HoloLens2</a:t>
              </a:r>
              <a:endParaRPr lang="es-ES"/>
            </a:p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err="1"/>
                <a:t>RoomGPT</a:t>
              </a:r>
              <a:r>
                <a:rPr lang="en-US" sz="2400"/>
                <a:t>​</a:t>
              </a:r>
            </a:p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/>
                <a:t>3D SketchUp</a:t>
              </a:r>
            </a:p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/>
                <a:t>Microsoft Dynamics 365 Remote </a:t>
              </a:r>
              <a:endParaRPr lang="en-US"/>
            </a:p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/>
                <a:t>Google Lens</a:t>
              </a:r>
            </a:p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/>
                <a:t>Outlook​</a:t>
              </a:r>
            </a:p>
          </p:txBody>
        </p:sp>
      </p:grpSp>
      <p:pic>
        <p:nvPicPr>
          <p:cNvPr id="5" name="Imatge 4" descr="Imatge que conté text, Gràfics, logotip, ulleres de sol&#10;&#10;Descripció generada automàticament">
            <a:extLst>
              <a:ext uri="{FF2B5EF4-FFF2-40B4-BE49-F238E27FC236}">
                <a16:creationId xmlns:a16="http://schemas.microsoft.com/office/drawing/2014/main" id="{A6F030ED-3D14-BF2F-AC05-F81E624D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35613" b="236"/>
          <a:stretch/>
        </p:blipFill>
        <p:spPr>
          <a:xfrm>
            <a:off x="9959696" y="6346661"/>
            <a:ext cx="2232323" cy="515929"/>
          </a:xfrm>
          <a:prstGeom prst="rect">
            <a:avLst/>
          </a:prstGeom>
        </p:spPr>
      </p:pic>
      <p:pic>
        <p:nvPicPr>
          <p:cNvPr id="4" name="Imatge 7" descr="Imatge que conté accessori, espectacles, ulleres de sol, ulleres&#10;&#10;Descripció generada automàticament">
            <a:extLst>
              <a:ext uri="{FF2B5EF4-FFF2-40B4-BE49-F238E27FC236}">
                <a16:creationId xmlns:a16="http://schemas.microsoft.com/office/drawing/2014/main" id="{4A5B844A-C97D-BA39-6869-A05C7C5B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7" t="-195" r="43590" b="195"/>
          <a:stretch/>
        </p:blipFill>
        <p:spPr>
          <a:xfrm>
            <a:off x="7343705" y="361888"/>
            <a:ext cx="4856200" cy="56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49A4F3-0448-9F53-0548-EE85AEB4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57" y="258702"/>
            <a:ext cx="31146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3927923-A52F-156B-369C-C32554EF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429708"/>
            <a:ext cx="3950209" cy="34282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912783-F8C0-7397-A069-EE9C3D67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132" y="1284453"/>
            <a:ext cx="3732972" cy="20442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2EDE4C-4DCF-DE8E-5471-72F67676C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207" y="3440440"/>
            <a:ext cx="8241793" cy="3417560"/>
          </a:xfrm>
          <a:prstGeom prst="rect">
            <a:avLst/>
          </a:prstGeom>
        </p:spPr>
      </p:pic>
      <p:sp>
        <p:nvSpPr>
          <p:cNvPr id="8" name="CuadroTexto 1">
            <a:extLst>
              <a:ext uri="{FF2B5EF4-FFF2-40B4-BE49-F238E27FC236}">
                <a16:creationId xmlns:a16="http://schemas.microsoft.com/office/drawing/2014/main" id="{7A9AAC4D-40C1-E369-637C-6746DE455427}"/>
              </a:ext>
            </a:extLst>
          </p:cNvPr>
          <p:cNvSpPr txBox="1"/>
          <p:nvPr/>
        </p:nvSpPr>
        <p:spPr>
          <a:xfrm>
            <a:off x="922749" y="2568404"/>
            <a:ext cx="10058400" cy="2544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Aptos Display"/>
                <a:ea typeface="+mj-ea"/>
                <a:cs typeface="+mj-cs"/>
              </a:rPr>
              <a:t>HoloLens</a:t>
            </a: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>
                <a:solidFill>
                  <a:srgbClr val="FFFFFF"/>
                </a:solidFill>
                <a:latin typeface="Aptos Display"/>
                <a:ea typeface="+mj-ea"/>
                <a:cs typeface="+mj-cs"/>
              </a:rPr>
              <a:t>2</a:t>
            </a:r>
            <a:endParaRPr lang="ca-ES">
              <a:latin typeface="Aptos Display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09D537-8F59-7A69-F318-DB641A992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1753"/>
            <a:ext cx="5168777" cy="35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302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Panorámica</PresentationFormat>
  <Paragraphs>30</Paragraphs>
  <Slides>19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Arial,Sans-Serif</vt:lpstr>
      <vt:lpstr>Calibri</vt:lpstr>
      <vt:lpstr>Calibri Light</vt:lpstr>
      <vt:lpstr>Sitka Text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Eric Díez</cp:lastModifiedBy>
  <cp:revision>128</cp:revision>
  <dcterms:created xsi:type="dcterms:W3CDTF">2024-10-11T08:29:04Z</dcterms:created>
  <dcterms:modified xsi:type="dcterms:W3CDTF">2024-10-17T17:13:48Z</dcterms:modified>
</cp:coreProperties>
</file>